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9" r:id="rId2"/>
    <p:sldId id="294" r:id="rId3"/>
    <p:sldId id="295" r:id="rId4"/>
    <p:sldId id="263" r:id="rId5"/>
    <p:sldId id="260" r:id="rId6"/>
    <p:sldId id="268" r:id="rId7"/>
    <p:sldId id="269" r:id="rId8"/>
    <p:sldId id="270" r:id="rId9"/>
    <p:sldId id="271" r:id="rId10"/>
    <p:sldId id="272" r:id="rId11"/>
    <p:sldId id="274" r:id="rId12"/>
    <p:sldId id="275" r:id="rId13"/>
    <p:sldId id="276" r:id="rId14"/>
    <p:sldId id="277" r:id="rId15"/>
    <p:sldId id="278" r:id="rId16"/>
    <p:sldId id="279" r:id="rId17"/>
    <p:sldId id="297" r:id="rId18"/>
    <p:sldId id="298" r:id="rId19"/>
    <p:sldId id="299" r:id="rId20"/>
    <p:sldId id="296" r:id="rId21"/>
    <p:sldId id="261" r:id="rId22"/>
    <p:sldId id="262" r:id="rId23"/>
    <p:sldId id="256" r:id="rId24"/>
    <p:sldId id="258" r:id="rId25"/>
    <p:sldId id="259" r:id="rId26"/>
    <p:sldId id="312" r:id="rId27"/>
    <p:sldId id="300" r:id="rId28"/>
    <p:sldId id="313" r:id="rId29"/>
    <p:sldId id="314" r:id="rId30"/>
    <p:sldId id="281" r:id="rId31"/>
    <p:sldId id="288" r:id="rId32"/>
    <p:sldId id="308" r:id="rId33"/>
    <p:sldId id="301" r:id="rId34"/>
    <p:sldId id="257" r:id="rId35"/>
    <p:sldId id="286" r:id="rId36"/>
    <p:sldId id="282" r:id="rId37"/>
    <p:sldId id="285" r:id="rId38"/>
    <p:sldId id="283" r:id="rId39"/>
    <p:sldId id="284" r:id="rId40"/>
    <p:sldId id="290" r:id="rId41"/>
    <p:sldId id="292" r:id="rId42"/>
    <p:sldId id="293" r:id="rId43"/>
    <p:sldId id="291" r:id="rId44"/>
    <p:sldId id="302" r:id="rId45"/>
    <p:sldId id="303" r:id="rId46"/>
    <p:sldId id="309" r:id="rId47"/>
    <p:sldId id="310" r:id="rId48"/>
    <p:sldId id="315" r:id="rId49"/>
    <p:sldId id="306" r:id="rId50"/>
    <p:sldId id="307" r:id="rId51"/>
    <p:sldId id="311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106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013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96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309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094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345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08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097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9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43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38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C1AA1-3963-42FE-83C8-F9AC48D873B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A71BB-58C1-4077-88F5-6B83E07154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136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networklessons.com/subnetting" TargetMode="External"/><Relationship Id="rId2" Type="http://schemas.openxmlformats.org/officeDocument/2006/relationships/hyperlink" Target="https://www.geeksforgeeks.org/introduction-to-subnetting/?ref=lbp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880"/>
            <a:ext cx="10515600" cy="1058091"/>
          </a:xfrm>
        </p:spPr>
        <p:txBody>
          <a:bodyPr>
            <a:noAutofit/>
          </a:bodyPr>
          <a:lstStyle/>
          <a:p>
            <a:pPr algn="ctr"/>
            <a:r>
              <a:rPr lang="en-US" sz="2800" b="1">
                <a:latin typeface="Times New Roman" panose="02020603050405020304" pitchFamily="18" charset="0"/>
                <a:cs typeface="Times New Roman" panose="02020603050405020304" pitchFamily="18" charset="0"/>
              </a:rPr>
              <a:t>CHAPTER </a:t>
            </a:r>
            <a:r>
              <a:rPr lang="en-US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THREE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IP addressing &amp; sub netting 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0263" y="1240971"/>
            <a:ext cx="10883537" cy="5290458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 </a:t>
            </a:r>
            <a:r>
              <a:rPr lang="en-US" sz="2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addressing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the process of assigning a unique identifier to each device connected to a network.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identifier, known as an IP address, allows devices to communicate with each other over the internet or a local network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36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IPV4</a:t>
            </a:r>
            <a:endParaRPr lang="en-US" sz="2400" b="1" baseline="-25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Address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Space: Approximately 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en-US" sz="2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32</a:t>
            </a: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4.3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billion unique addresses. </a:t>
            </a:r>
          </a:p>
          <a:p>
            <a:pPr marL="0" lv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Limitation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rapid growth of devices has led to IPv4 address exhaustion.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IPV6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128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bits available for the host portion, each subnet can theoretically support:</a:t>
            </a:r>
          </a:p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128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unique addresses, which equals approximately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340 </a:t>
            </a:r>
            <a:r>
              <a:rPr lang="en-US" sz="2400" dirty="0" err="1" smtClean="0"/>
              <a:t>undecillion</a:t>
            </a:r>
            <a:r>
              <a:rPr lang="en-US" sz="2400" dirty="0" smtClean="0"/>
              <a:t>(36 zeros)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addresses.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structure allows IPv6 to accommodate a vast number of devices and networks compared to IPv4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480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-IP-addressing-and-subnetting-pptx-5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32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6-IP-addressing-and-subnetting-pptx-6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5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7-IP-addressing-and-subnetting-pptx-7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84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8-IP-addressing-and-subnetting-pptx-8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69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9-IP-addressing-and-subnetting-pptx-9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42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-IP-addressing-and-subnetting-pptx-11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98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-IP-addressing-and-subnetting-pptx-12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4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Public and private IP addressing </a:t>
            </a:r>
            <a:endParaRPr lang="en-US" sz="3200" b="1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561703" y="1554471"/>
            <a:ext cx="11299371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Public IP addresses: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are assigned to devices that are directly connected to the Internet.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These addresses are 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globally unique and are routable over the Internet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meaning they can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be reached from any other device on the Internet.</a:t>
            </a:r>
            <a:endParaRPr kumimoji="0" lang="en-US" altLang="en-US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Characteristics of Public IP Addresses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Unique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 two devices on the Internet can have the same public IP address at the same time.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Routable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Public IP addresses can be accessed from anywhere on the Internet.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Assigned by ISPs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Public IP addresses are typically assigned by Internet Service Providers (ISPs). </a:t>
            </a:r>
            <a:endParaRPr kumimoji="0" lang="en-US" altLang="en-US" sz="24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Examples of Public IP Addresses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8.8.8.8 (Google Public DNS)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172.217.0.0 (Google)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568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516239" y="1852761"/>
            <a:ext cx="11159522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Private IP Addresses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Private IP addresses</a:t>
            </a: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are used within </a:t>
            </a: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private networks and are not routable over the Internet.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These addresses are reserved for internal use, allowing devices within a local network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(like a home or office) to communicate without needing a public address.</a:t>
            </a:r>
            <a:endParaRPr kumimoji="0" lang="en-US" altLang="en-US" sz="32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447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>
            <a:normAutofit/>
          </a:bodyPr>
          <a:lstStyle/>
          <a:p>
            <a:r>
              <a:rPr lang="en-US" altLang="en-US" sz="3200" b="1" dirty="0">
                <a:latin typeface="Arial" panose="020B0604020202020204" pitchFamily="34" charset="0"/>
              </a:rPr>
              <a:t>Characteristics of Private IP Addresses</a:t>
            </a:r>
            <a:br>
              <a:rPr lang="en-US" altLang="en-US" sz="3200" b="1" dirty="0">
                <a:latin typeface="Arial" panose="020B0604020202020204" pitchFamily="34" charset="0"/>
              </a:rPr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b="1" dirty="0" smtClean="0">
                <a:latin typeface="Arial" panose="020B0604020202020204" pitchFamily="34" charset="0"/>
              </a:rPr>
              <a:t>Not </a:t>
            </a:r>
            <a:r>
              <a:rPr lang="en-US" altLang="en-US" b="1" dirty="0">
                <a:latin typeface="Arial" panose="020B0604020202020204" pitchFamily="34" charset="0"/>
              </a:rPr>
              <a:t>Unique Globally</a:t>
            </a:r>
            <a:r>
              <a:rPr lang="en-US" altLang="en-US" dirty="0">
                <a:latin typeface="Arial" panose="020B0604020202020204" pitchFamily="34" charset="0"/>
              </a:rPr>
              <a:t>: </a:t>
            </a:r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Multiple devices can use the same private IP address as long as they are on different networks.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b="1" dirty="0">
                <a:latin typeface="Arial" panose="020B0604020202020204" pitchFamily="34" charset="0"/>
              </a:rPr>
              <a:t>Not Routable</a:t>
            </a:r>
            <a:r>
              <a:rPr lang="en-US" altLang="en-US" dirty="0">
                <a:latin typeface="Arial" panose="020B0604020202020204" pitchFamily="34" charset="0"/>
              </a:rPr>
              <a:t>: </a:t>
            </a:r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Private IP addresses cannot be accessed directly from the Internet.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b="1" dirty="0">
                <a:latin typeface="Arial" panose="020B0604020202020204" pitchFamily="34" charset="0"/>
              </a:rPr>
              <a:t>Defined Ranges</a:t>
            </a:r>
            <a:r>
              <a:rPr lang="en-US" altLang="en-US" dirty="0">
                <a:latin typeface="Arial" panose="020B0604020202020204" pitchFamily="34" charset="0"/>
              </a:rPr>
              <a:t>: Specific ranges of IP addresses are designated for private use.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400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599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651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2154"/>
          </a:xfrm>
        </p:spPr>
        <p:txBody>
          <a:bodyPr>
            <a:normAutofit/>
          </a:bodyPr>
          <a:lstStyle/>
          <a:p>
            <a:pPr algn="r"/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838200" y="1800704"/>
            <a:ext cx="10515600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Private IP Address Ranges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following ranges are reserved for private IP addressing: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 A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10.0.0.0 to 10.255.255.255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 B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172.16.0.0 to 172.31.255.255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 C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192.168.0.0 to 192.168.255.255 </a:t>
            </a:r>
            <a:endParaRPr kumimoji="0" lang="en-US" altLang="en-US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Examples of Private IP Addresses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192.168.1.1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10.0.0.5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172.16.0.10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40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394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93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253" t="6697" r="3884" b="8304"/>
          <a:stretch/>
        </p:blipFill>
        <p:spPr>
          <a:xfrm>
            <a:off x="143691" y="261256"/>
            <a:ext cx="11952515" cy="6217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65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883085" y="391689"/>
            <a:ext cx="10729796" cy="6555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Network ID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Network ID (or Network Address)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identifies a specific network within a larger</a:t>
            </a:r>
            <a:r>
              <a:rPr kumimoji="0" lang="en-US" altLang="en-US" b="0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IP address space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It is used to route traffic to the correct network. 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 IPv4, the Network ID is derived from the IP address and the subnet mask.</a:t>
            </a:r>
          </a:p>
          <a:p>
            <a:pPr marR="0" lvl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The subnet mask determines which portion of the IP address is the Network ID and which part</a:t>
            </a:r>
            <a:r>
              <a:rPr kumimoji="0" lang="en-US" altLang="en-US" b="0" i="0" u="none" strike="noStrike" cap="none" normalizeH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is the Host ID.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For an IP address of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192.168.1.10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</a:rPr>
              <a:t> with a subnet mask of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255.255.255.0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the Network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</a:rPr>
              <a:t>ID is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192.168.1.0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. This indicates that all devices on this subnet share the same Network ID.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432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8909"/>
          </a:xfrm>
        </p:spPr>
        <p:txBody>
          <a:bodyPr>
            <a:normAutofit fontScale="90000"/>
          </a:bodyPr>
          <a:lstStyle/>
          <a:p>
            <a:r>
              <a:rPr lang="en-US" altLang="en-US" b="1" dirty="0">
                <a:latin typeface="Arial" panose="020B0604020202020204" pitchFamily="34" charset="0"/>
              </a:rPr>
              <a:t>Broadcast ID</a:t>
            </a:r>
            <a:br>
              <a:rPr lang="en-US" altLang="en-US" b="1" dirty="0"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572" y="1015728"/>
            <a:ext cx="10515600" cy="4351338"/>
          </a:xfrm>
        </p:spPr>
        <p:txBody>
          <a:bodyPr>
            <a:noAutofit/>
          </a:bodyPr>
          <a:lstStyle/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 smtClean="0">
                <a:latin typeface="Arial" panose="020B0604020202020204" pitchFamily="34" charset="0"/>
              </a:rPr>
              <a:t>The </a:t>
            </a:r>
            <a:r>
              <a:rPr lang="en-US" altLang="en-US" dirty="0">
                <a:latin typeface="Arial" panose="020B0604020202020204" pitchFamily="34" charset="0"/>
              </a:rPr>
              <a:t>Broadcast ID (or Broadcast Address) is used </a:t>
            </a:r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to send data packets to all devices on a specific subnet. </a:t>
            </a:r>
            <a:endParaRPr lang="en-US" altLang="en-US" dirty="0" smtClean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 smtClean="0">
                <a:solidFill>
                  <a:srgbClr val="FF0000"/>
                </a:solidFill>
                <a:latin typeface="Arial" panose="020B0604020202020204" pitchFamily="34" charset="0"/>
              </a:rPr>
              <a:t>Any </a:t>
            </a:r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packet sent to the Broadcast ID will be received by all hosts in that network. </a:t>
            </a:r>
            <a:endParaRPr lang="en-US" altLang="en-US" dirty="0" smtClean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lvl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 smtClean="0">
                <a:latin typeface="Arial" panose="020B0604020202020204" pitchFamily="34" charset="0"/>
              </a:rPr>
              <a:t>The </a:t>
            </a:r>
            <a:r>
              <a:rPr lang="en-US" altLang="en-US" dirty="0">
                <a:latin typeface="Arial" panose="020B0604020202020204" pitchFamily="34" charset="0"/>
              </a:rPr>
              <a:t>Broadcast ID is typically the highest address in the subnet, where all the </a:t>
            </a:r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host bits are set to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1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</a:rPr>
              <a:t>.</a:t>
            </a:r>
            <a:r>
              <a:rPr lang="en-US" altLang="en-US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</a:p>
          <a:p>
            <a:pPr marL="0" lv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b="1" dirty="0">
                <a:latin typeface="Arial" panose="020B0604020202020204" pitchFamily="34" charset="0"/>
              </a:rPr>
              <a:t>Example</a:t>
            </a:r>
            <a:r>
              <a:rPr lang="en-US" altLang="en-US" dirty="0">
                <a:latin typeface="Arial" panose="020B0604020202020204" pitchFamily="34" charset="0"/>
              </a:rPr>
              <a:t>: Continuing with the previous example of the subnet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192.168.1.0/24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, the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</a:rPr>
              <a:t>Broadcast ID would be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Arial Unicode MS"/>
              </a:rPr>
              <a:t>192.168.1.255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</a:rPr>
              <a:t>.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This address is</a:t>
            </a:r>
            <a:r>
              <a:rPr kumimoji="0" lang="en-US" altLang="en-US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used to communicate with all devices in the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192.168.1.0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network.</a:t>
            </a:r>
            <a:endParaRPr lang="en-US" altLang="en-US" dirty="0">
              <a:latin typeface="Arial" panose="020B0604020202020204" pitchFamily="34" charset="0"/>
            </a:endParaRPr>
          </a:p>
          <a:p>
            <a:pPr marL="0" indent="0" algn="just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6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3597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20234204">
            <a:off x="1055748" y="2310608"/>
            <a:ext cx="7609281" cy="205991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600" b="1" i="1" dirty="0" smtClean="0">
                <a:solidFill>
                  <a:srgbClr val="FF0000"/>
                </a:solidFill>
              </a:rPr>
              <a:t>END OF LECTURE ONE </a:t>
            </a:r>
            <a:endParaRPr lang="en-US" sz="66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45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Sub netting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32412"/>
            <a:ext cx="10515600" cy="484455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 netting: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process of dividing a larger IP network into smaller, more manageable sub-networks (subnets). This is useful for several reasons:</a:t>
            </a:r>
          </a:p>
          <a:p>
            <a:pPr lvl="0"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Network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Smaller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networks are easier to manage and troubleshoot.</a:t>
            </a:r>
          </a:p>
          <a:p>
            <a:pPr lvl="0"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Security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Subnets can help isolate sensitive data and reduce the risk of unauthorized access.</a:t>
            </a:r>
          </a:p>
          <a:p>
            <a:pPr lvl="0"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Use of IP Addresses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Sub netting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for better allocation of IP addresses based on organizational needs.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350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822" y="1241947"/>
            <a:ext cx="8611736" cy="4162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1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343" y="1241946"/>
            <a:ext cx="9144000" cy="423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679268"/>
            <a:ext cx="10515600" cy="534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81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0715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 err="1" smtClean="0"/>
              <a:t>Cont</a:t>
            </a:r>
            <a:r>
              <a:rPr lang="en-US" dirty="0" smtClean="0"/>
              <a:t>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1080" y="11202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How </a:t>
            </a:r>
            <a:r>
              <a:rPr lang="en-US" b="1" dirty="0" err="1" smtClean="0"/>
              <a:t>Subnetting</a:t>
            </a:r>
            <a:r>
              <a:rPr lang="en-US" b="1" dirty="0" smtClean="0"/>
              <a:t> </a:t>
            </a:r>
            <a:r>
              <a:rPr lang="en-US" b="1" dirty="0"/>
              <a:t>Works</a:t>
            </a:r>
            <a:endParaRPr lang="en-US" sz="2000" dirty="0"/>
          </a:p>
          <a:p>
            <a:pPr lvl="0" algn="just"/>
            <a:r>
              <a:rPr lang="en-US" b="1" dirty="0" smtClean="0">
                <a:solidFill>
                  <a:srgbClr val="FF0000"/>
                </a:solidFill>
              </a:rPr>
              <a:t>Subnet Mask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en-US" dirty="0"/>
              <a:t>A subnet mask is used to determine which portion of an IP address identifies the network and which part identifies the host. It consists of a series of binary ones followed by zeros (e.g., 255.255.255.0 for a Class C network).</a:t>
            </a:r>
            <a:endParaRPr lang="en-US" sz="2000" dirty="0"/>
          </a:p>
          <a:p>
            <a:pPr lvl="1"/>
            <a:r>
              <a:rPr lang="en-US" b="1" dirty="0"/>
              <a:t>Example</a:t>
            </a:r>
            <a:r>
              <a:rPr lang="en-US" dirty="0"/>
              <a:t>: For the IP address 192.168.1.1 and a subnet mask of 255.255.255.0, the network part is 192.168.1 and the host part is 1</a:t>
            </a:r>
            <a:r>
              <a:rPr lang="en-US" dirty="0" smtClean="0"/>
              <a:t>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6444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2155"/>
          </a:xfrm>
        </p:spPr>
        <p:txBody>
          <a:bodyPr/>
          <a:lstStyle/>
          <a:p>
            <a:pPr algn="r"/>
            <a:r>
              <a:rPr lang="en-US" dirty="0" err="1" smtClean="0"/>
              <a:t>Cont</a:t>
            </a:r>
            <a:r>
              <a:rPr lang="en-US" dirty="0" smtClean="0"/>
              <a:t> 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 algn="just"/>
            <a:r>
              <a:rPr lang="en-US" b="1" dirty="0"/>
              <a:t>CIDR Notation</a:t>
            </a:r>
            <a:r>
              <a:rPr lang="en-US" dirty="0"/>
              <a:t>: Classless Inter-Domain Routing (CIDR) notation is a shorthand for expressing subnet masks. It represents the number of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bits in the subnet mask (e.g., /24 for 255.255.255.0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lvl="0" algn="just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 Length Subnet Masking (VLSM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): 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subnetting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technique that allows network administrators to divide an IP address space into subnets of different sizes, rather than using a single fixed subnet mask for all subnets. This flexibility helps optimize the use of IP addresses and can lead to more efficient network designs.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27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Calculating Subnets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To create subnets, you can borrow bits from the host portion of an IP address. For example, with a /24 subnet mask, you can borrow 2 bits to create 4 subnets, each with 62 usable IP addresses.</a:t>
            </a:r>
          </a:p>
          <a:p>
            <a:pPr algn="just"/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07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365125"/>
            <a:ext cx="10683240" cy="581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853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6319" t="52232" b="13303"/>
          <a:stretch/>
        </p:blipFill>
        <p:spPr>
          <a:xfrm>
            <a:off x="104503" y="261257"/>
            <a:ext cx="12087498" cy="636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5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Example of </a:t>
            </a:r>
            <a:r>
              <a:rPr lang="en-US" b="1" dirty="0" err="1"/>
              <a:t>Subnetting</a:t>
            </a:r>
            <a:endParaRPr lang="en-US" sz="2000" dirty="0"/>
          </a:p>
          <a:p>
            <a:pPr lvl="0"/>
            <a:r>
              <a:rPr lang="en-US" b="1" dirty="0"/>
              <a:t>Network</a:t>
            </a:r>
            <a:r>
              <a:rPr lang="en-US" dirty="0"/>
              <a:t>: 192.168.1.0/24</a:t>
            </a:r>
            <a:endParaRPr lang="en-US" sz="2000" dirty="0"/>
          </a:p>
          <a:p>
            <a:pPr lvl="0"/>
            <a:r>
              <a:rPr lang="en-US" b="1" dirty="0"/>
              <a:t>Subnet Mask</a:t>
            </a:r>
            <a:r>
              <a:rPr lang="en-US" dirty="0"/>
              <a:t>: 255.255.255.0</a:t>
            </a:r>
            <a:endParaRPr lang="en-US" sz="2000" dirty="0"/>
          </a:p>
          <a:p>
            <a:pPr lvl="0"/>
            <a:r>
              <a:rPr lang="en-US" b="1" dirty="0"/>
              <a:t>Subnets</a:t>
            </a:r>
            <a:r>
              <a:rPr lang="en-US" dirty="0"/>
              <a:t>: </a:t>
            </a:r>
            <a:endParaRPr lang="en-US" sz="2000" dirty="0"/>
          </a:p>
          <a:p>
            <a:pPr lvl="1"/>
            <a:r>
              <a:rPr lang="en-US" dirty="0"/>
              <a:t>192.168.1.0/26 (Subnet 1: 192.168.1.1 to 192.168.1.62)</a:t>
            </a:r>
            <a:endParaRPr lang="en-US" sz="1800" dirty="0"/>
          </a:p>
          <a:p>
            <a:pPr lvl="1"/>
            <a:r>
              <a:rPr lang="en-US" dirty="0"/>
              <a:t>192.168.1.64/26 (Subnet 2: 192.168.1.65 to 192.168.1.126)</a:t>
            </a:r>
            <a:endParaRPr lang="en-US" sz="1800" dirty="0"/>
          </a:p>
          <a:p>
            <a:pPr lvl="1"/>
            <a:r>
              <a:rPr lang="en-US" dirty="0"/>
              <a:t>192.168.1.128/26 (Subnet 3: 192.168.1.129 to 192.168.1.190)</a:t>
            </a:r>
            <a:endParaRPr lang="en-US" sz="1800" dirty="0"/>
          </a:p>
          <a:p>
            <a:pPr lvl="1"/>
            <a:r>
              <a:rPr lang="en-US" dirty="0"/>
              <a:t>192.168.1.192/26 (Subnet 4: 192.168.1.193 to 192.168.1.254</a:t>
            </a:r>
            <a:r>
              <a:rPr lang="en-US" dirty="0" smtClean="0"/>
              <a:t>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4674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8464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9640" y="1133293"/>
            <a:ext cx="10515600" cy="486255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know the subnet range for the above network?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determine the subnet range for a given network, you need to know the network address and the subnet mask. For example, let's use the network 192.168.1.0/24 and then see how to find the subnet ranges when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subnetted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further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b="1" dirty="0" smtClean="0"/>
              <a:t>Identify </a:t>
            </a:r>
            <a:r>
              <a:rPr lang="en-US" b="1" dirty="0"/>
              <a:t>the Network Address and Subnet Mask</a:t>
            </a:r>
            <a:r>
              <a:rPr lang="en-US" dirty="0"/>
              <a:t>:</a:t>
            </a:r>
            <a:endParaRPr lang="en-US" sz="2000" dirty="0"/>
          </a:p>
          <a:p>
            <a:pPr lvl="1"/>
            <a:r>
              <a:rPr lang="en-US" b="1" dirty="0"/>
              <a:t>Network Address</a:t>
            </a:r>
            <a:r>
              <a:rPr lang="en-US" dirty="0"/>
              <a:t>: 192.168.1.0</a:t>
            </a:r>
            <a:endParaRPr lang="en-US" sz="1800" dirty="0"/>
          </a:p>
          <a:p>
            <a:pPr lvl="1"/>
            <a:r>
              <a:rPr lang="en-US" b="1" dirty="0"/>
              <a:t>Subnet Mask</a:t>
            </a:r>
            <a:r>
              <a:rPr lang="en-US" dirty="0"/>
              <a:t>: /24 (or 255.255.255.0</a:t>
            </a:r>
            <a:r>
              <a:rPr lang="en-US" dirty="0" smtClean="0"/>
              <a:t>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861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b="1" dirty="0" smtClean="0"/>
              <a:t>Determine </a:t>
            </a:r>
            <a:r>
              <a:rPr lang="en-US" b="1" dirty="0"/>
              <a:t>Usable Subnets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If you decide to subnet this network into smaller subnets, let’s say you want to create 4 subnets. This would require borrowing bits from the host portion.</a:t>
            </a:r>
            <a:endParaRPr lang="en-US" sz="2000" dirty="0"/>
          </a:p>
          <a:p>
            <a:pPr lvl="1"/>
            <a:r>
              <a:rPr lang="en-US" b="1" dirty="0"/>
              <a:t>Original Subnet Mask</a:t>
            </a:r>
            <a:r>
              <a:rPr lang="en-US" dirty="0"/>
              <a:t>: /24 (255.255.255.0) allows 256 total addresses (0-255).</a:t>
            </a:r>
            <a:endParaRPr lang="en-US" sz="1800" dirty="0"/>
          </a:p>
          <a:p>
            <a:pPr lvl="1"/>
            <a:r>
              <a:rPr lang="en-US" b="1" dirty="0"/>
              <a:t>New Subnet Mask</a:t>
            </a:r>
            <a:r>
              <a:rPr lang="en-US" dirty="0"/>
              <a:t>: To create 4 subnets, you can borrow 2 bits (since </a:t>
            </a:r>
            <a:r>
              <a:rPr lang="en-US" dirty="0" smtClean="0"/>
              <a:t>2</a:t>
            </a:r>
            <a:r>
              <a:rPr lang="en-US" baseline="30000" dirty="0" smtClean="0"/>
              <a:t>2</a:t>
            </a:r>
            <a:r>
              <a:rPr lang="en-US" dirty="0" smtClean="0"/>
              <a:t>=4 , </a:t>
            </a:r>
            <a:r>
              <a:rPr lang="en-US" dirty="0"/>
              <a:t>leading to a new subnet mask of /26 (255.255.255.192).</a:t>
            </a:r>
            <a:endParaRPr lang="en-US" sz="18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46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3057"/>
            <a:ext cx="10515600" cy="627652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70709"/>
            <a:ext cx="10515600" cy="5773783"/>
          </a:xfrm>
        </p:spPr>
        <p:txBody>
          <a:bodyPr>
            <a:noAutofit/>
          </a:bodyPr>
          <a:lstStyle/>
          <a:p>
            <a:pPr lvl="0"/>
            <a:r>
              <a:rPr lang="en-US" sz="3600" b="1" dirty="0"/>
              <a:t>Calculate the Subnet Ranges</a:t>
            </a:r>
            <a:r>
              <a:rPr lang="en-US" sz="3600" dirty="0"/>
              <a:t>:</a:t>
            </a:r>
            <a:br>
              <a:rPr lang="en-US" sz="3600" dirty="0"/>
            </a:br>
            <a:r>
              <a:rPr lang="en-US" dirty="0"/>
              <a:t>With a /26 subnet mask, each subnet will contain 64 addresses (since 2(</a:t>
            </a:r>
            <a:r>
              <a:rPr lang="en-US" baseline="30000" dirty="0"/>
              <a:t>32−</a:t>
            </a:r>
            <a:r>
              <a:rPr lang="en-US" baseline="30000" dirty="0" smtClean="0"/>
              <a:t>26</a:t>
            </a:r>
            <a:r>
              <a:rPr lang="en-US" dirty="0" smtClean="0"/>
              <a:t>)=2</a:t>
            </a:r>
            <a:r>
              <a:rPr lang="en-US" baseline="30000" dirty="0" smtClean="0"/>
              <a:t>6</a:t>
            </a:r>
            <a:r>
              <a:rPr lang="en-US" dirty="0" smtClean="0"/>
              <a:t>=64 The </a:t>
            </a:r>
            <a:r>
              <a:rPr lang="en-US" dirty="0"/>
              <a:t>subnets will be as follows:</a:t>
            </a:r>
          </a:p>
          <a:p>
            <a:pPr lvl="1"/>
            <a:r>
              <a:rPr lang="en-US" sz="3200" b="1" dirty="0"/>
              <a:t>Subnet 1</a:t>
            </a:r>
            <a:r>
              <a:rPr lang="en-US" sz="3200" dirty="0"/>
              <a:t>:</a:t>
            </a:r>
            <a:endParaRPr lang="en-US" dirty="0"/>
          </a:p>
          <a:p>
            <a:pPr lvl="2"/>
            <a:r>
              <a:rPr lang="en-US" sz="2800" b="1" dirty="0"/>
              <a:t>Network Address</a:t>
            </a:r>
            <a:r>
              <a:rPr lang="en-US" sz="2800" dirty="0"/>
              <a:t>: 192.168.1.0</a:t>
            </a:r>
            <a:endParaRPr lang="en-US" dirty="0"/>
          </a:p>
          <a:p>
            <a:pPr lvl="2"/>
            <a:r>
              <a:rPr lang="en-US" sz="2800" b="1" dirty="0"/>
              <a:t>Usable IP Range</a:t>
            </a:r>
            <a:r>
              <a:rPr lang="en-US" sz="2800" dirty="0"/>
              <a:t>: 192.168.1.1 to 192.168.1.62</a:t>
            </a:r>
            <a:endParaRPr lang="en-US" dirty="0"/>
          </a:p>
          <a:p>
            <a:pPr lvl="2"/>
            <a:r>
              <a:rPr lang="en-US" sz="2800" b="1" dirty="0"/>
              <a:t>Broadcast Address</a:t>
            </a:r>
            <a:r>
              <a:rPr lang="en-US" sz="2800" dirty="0"/>
              <a:t>: </a:t>
            </a:r>
            <a:r>
              <a:rPr lang="en-US" sz="2800" dirty="0" smtClean="0"/>
              <a:t>192.168.1.63/set all </a:t>
            </a:r>
            <a:r>
              <a:rPr lang="en-US" sz="2800" dirty="0"/>
              <a:t>6 </a:t>
            </a:r>
            <a:r>
              <a:rPr lang="en-US" sz="2800" dirty="0" smtClean="0"/>
              <a:t>host portion bits to (111111)</a:t>
            </a:r>
            <a:endParaRPr lang="en-US" dirty="0"/>
          </a:p>
          <a:p>
            <a:pPr lvl="1"/>
            <a:r>
              <a:rPr lang="en-US" sz="3200" b="1" dirty="0"/>
              <a:t>Subnet 2</a:t>
            </a:r>
            <a:r>
              <a:rPr lang="en-US" sz="3200" dirty="0"/>
              <a:t>:</a:t>
            </a:r>
            <a:endParaRPr lang="en-US" dirty="0"/>
          </a:p>
          <a:p>
            <a:pPr lvl="2"/>
            <a:r>
              <a:rPr lang="en-US" sz="2800" b="1" dirty="0"/>
              <a:t>Network Address</a:t>
            </a:r>
            <a:r>
              <a:rPr lang="en-US" sz="2800" dirty="0"/>
              <a:t>: 192.168.1.64</a:t>
            </a:r>
            <a:endParaRPr lang="en-US" dirty="0"/>
          </a:p>
          <a:p>
            <a:pPr lvl="2"/>
            <a:r>
              <a:rPr lang="en-US" sz="2800" b="1" dirty="0"/>
              <a:t>Usable IP Range</a:t>
            </a:r>
            <a:r>
              <a:rPr lang="en-US" sz="2800" dirty="0"/>
              <a:t>: 192.168.1.65 to 192.168.1.126</a:t>
            </a:r>
            <a:endParaRPr lang="en-US" dirty="0"/>
          </a:p>
          <a:p>
            <a:pPr lvl="2"/>
            <a:r>
              <a:rPr lang="en-US" sz="2800" b="1" dirty="0"/>
              <a:t>Broadcast Address</a:t>
            </a:r>
            <a:r>
              <a:rPr lang="en-US" sz="2800" dirty="0"/>
              <a:t>: 192.168.1.127</a:t>
            </a:r>
            <a:endParaRPr lang="en-US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7387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3600" b="1" dirty="0"/>
              <a:t>Subnet 3</a:t>
            </a:r>
            <a:r>
              <a:rPr lang="en-US" sz="3600" dirty="0"/>
              <a:t>:</a:t>
            </a:r>
            <a:endParaRPr lang="en-US" sz="2800" dirty="0"/>
          </a:p>
          <a:p>
            <a:pPr lvl="2"/>
            <a:r>
              <a:rPr lang="en-US" sz="3200" b="1" dirty="0"/>
              <a:t>Network Address</a:t>
            </a:r>
            <a:r>
              <a:rPr lang="en-US" sz="3200" dirty="0"/>
              <a:t>: 192.168.1.128</a:t>
            </a:r>
            <a:endParaRPr lang="en-US" sz="2400" dirty="0"/>
          </a:p>
          <a:p>
            <a:pPr lvl="2"/>
            <a:r>
              <a:rPr lang="en-US" sz="3200" b="1" dirty="0"/>
              <a:t>Usable IP Range</a:t>
            </a:r>
            <a:r>
              <a:rPr lang="en-US" sz="3200" dirty="0"/>
              <a:t>: 192.168.1.129 to 192.168.1.190</a:t>
            </a:r>
            <a:endParaRPr lang="en-US" sz="2400" dirty="0"/>
          </a:p>
          <a:p>
            <a:pPr lvl="2"/>
            <a:r>
              <a:rPr lang="en-US" sz="3200" b="1" dirty="0"/>
              <a:t>Broadcast Address</a:t>
            </a:r>
            <a:r>
              <a:rPr lang="en-US" sz="3200" dirty="0"/>
              <a:t>: 192.168.1.191</a:t>
            </a:r>
            <a:endParaRPr lang="en-US" sz="2400" dirty="0"/>
          </a:p>
          <a:p>
            <a:pPr lvl="1"/>
            <a:r>
              <a:rPr lang="en-US" sz="3600" b="1" dirty="0"/>
              <a:t>Subnet 4</a:t>
            </a:r>
            <a:r>
              <a:rPr lang="en-US" sz="3600" dirty="0"/>
              <a:t>:</a:t>
            </a:r>
            <a:endParaRPr lang="en-US" sz="2800" dirty="0"/>
          </a:p>
          <a:p>
            <a:pPr lvl="2"/>
            <a:r>
              <a:rPr lang="en-US" sz="3200" b="1" dirty="0"/>
              <a:t>Network Address</a:t>
            </a:r>
            <a:r>
              <a:rPr lang="en-US" sz="3200" dirty="0"/>
              <a:t>: 192.168.1.192</a:t>
            </a:r>
            <a:endParaRPr lang="en-US" sz="2400" dirty="0"/>
          </a:p>
          <a:p>
            <a:pPr lvl="2"/>
            <a:r>
              <a:rPr lang="en-US" sz="3200" b="1" dirty="0"/>
              <a:t>Usable IP Range</a:t>
            </a:r>
            <a:r>
              <a:rPr lang="en-US" sz="3200" dirty="0"/>
              <a:t>: 192.168.1.193 to 192.168.1.254</a:t>
            </a:r>
            <a:endParaRPr lang="en-US" sz="2400" dirty="0"/>
          </a:p>
          <a:p>
            <a:pPr lvl="2"/>
            <a:r>
              <a:rPr lang="en-US" sz="3200" b="1" dirty="0"/>
              <a:t>Broadcast Address</a:t>
            </a:r>
            <a:r>
              <a:rPr lang="en-US" sz="3200" dirty="0"/>
              <a:t>: 192.168.1.255</a:t>
            </a:r>
            <a:endParaRPr lang="en-US" sz="2400" dirty="0"/>
          </a:p>
          <a:p>
            <a:pPr marL="0" indent="0">
              <a:buNone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710325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04-Ip-address-and-subnetting-4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353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119"/>
            <a:ext cx="10515600" cy="1150167"/>
          </a:xfrm>
        </p:spPr>
        <p:txBody>
          <a:bodyPr>
            <a:normAutofit/>
          </a:bodyPr>
          <a:lstStyle/>
          <a:p>
            <a:r>
              <a:rPr lang="en-US" sz="29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Example 2(</a:t>
            </a:r>
            <a:r>
              <a:rPr lang="en-US" sz="29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subnetting</a:t>
            </a:r>
            <a:r>
              <a:rPr lang="en-US" sz="29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29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Given the IP address 172.16.0.0 with default subnet mask /16 that is 255.255.0.0. </a:t>
            </a:r>
          </a:p>
          <a:p>
            <a:pPr marL="0" indent="0" algn="just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Let’s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say you want to create 8 subnets from this Class B network. To do this, you need to borrow bits from the host portion.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Bits to Borrow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create 8 subnets, you need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=8,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n=2</a:t>
            </a:r>
            <a:r>
              <a:rPr lang="en-US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=8.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means you will borrow 3 bits from the host portion.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Subnet Mask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Original: /16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New: /19 (since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16+3=19)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Subnet Mask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255.255.224.0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573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49530"/>
            <a:ext cx="10515600" cy="5460275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Step 3: Calculate the Subnet Ranges</a:t>
            </a:r>
            <a:endParaRPr lang="en-US" sz="2400" dirty="0"/>
          </a:p>
          <a:p>
            <a:r>
              <a:rPr lang="en-US" dirty="0"/>
              <a:t>With a /19 subnet mask, each subnet will contain 2(</a:t>
            </a:r>
            <a:r>
              <a:rPr lang="en-US" baseline="30000" dirty="0"/>
              <a:t>32−19</a:t>
            </a:r>
            <a:r>
              <a:rPr lang="en-US" dirty="0"/>
              <a:t>)=</a:t>
            </a:r>
            <a:r>
              <a:rPr lang="en-US" dirty="0" smtClean="0"/>
              <a:t>2</a:t>
            </a:r>
            <a:r>
              <a:rPr lang="en-US" baseline="30000" dirty="0" smtClean="0"/>
              <a:t>13</a:t>
            </a:r>
            <a:r>
              <a:rPr lang="en-US" dirty="0" smtClean="0"/>
              <a:t>=8,192 </a:t>
            </a:r>
            <a:r>
              <a:rPr lang="en-US" dirty="0"/>
              <a:t>total addresses.</a:t>
            </a:r>
            <a:endParaRPr lang="en-US" sz="2400" dirty="0"/>
          </a:p>
          <a:p>
            <a:r>
              <a:rPr lang="en-US" b="1" dirty="0"/>
              <a:t>Subnet Ranges</a:t>
            </a:r>
            <a:endParaRPr lang="en-US" sz="2400" dirty="0"/>
          </a:p>
          <a:p>
            <a:r>
              <a:rPr lang="en-US" dirty="0"/>
              <a:t>The subnets can be calculated as follows:</a:t>
            </a:r>
            <a:endParaRPr lang="en-US" sz="2400" dirty="0"/>
          </a:p>
          <a:p>
            <a:pPr lvl="0"/>
            <a:r>
              <a:rPr lang="en-US" b="1" dirty="0"/>
              <a:t>Subnet 1</a:t>
            </a:r>
            <a:r>
              <a:rPr lang="en-US" dirty="0"/>
              <a:t>:</a:t>
            </a:r>
            <a:endParaRPr lang="en-US" sz="2400" dirty="0"/>
          </a:p>
          <a:p>
            <a:pPr lvl="1"/>
            <a:r>
              <a:rPr lang="en-US" b="1" dirty="0"/>
              <a:t>Network Address</a:t>
            </a:r>
            <a:r>
              <a:rPr lang="en-US" dirty="0"/>
              <a:t>: 172.16.0.0</a:t>
            </a:r>
            <a:endParaRPr lang="en-US" sz="2000" dirty="0"/>
          </a:p>
          <a:p>
            <a:pPr lvl="1"/>
            <a:r>
              <a:rPr lang="en-US" b="1" dirty="0"/>
              <a:t>Usable IP Range</a:t>
            </a:r>
            <a:r>
              <a:rPr lang="en-US" dirty="0"/>
              <a:t>: 172.16.0.1 to 172.16.31.254</a:t>
            </a:r>
            <a:endParaRPr lang="en-US" sz="2000" dirty="0"/>
          </a:p>
          <a:p>
            <a:pPr lvl="1"/>
            <a:r>
              <a:rPr lang="en-US" b="1" dirty="0"/>
              <a:t>Broadcast Address</a:t>
            </a:r>
            <a:r>
              <a:rPr lang="en-US" dirty="0"/>
              <a:t>: 172.16.31.255</a:t>
            </a:r>
            <a:endParaRPr lang="en-US" sz="2000" dirty="0"/>
          </a:p>
          <a:p>
            <a:pPr lvl="0"/>
            <a:r>
              <a:rPr lang="en-US" b="1" dirty="0"/>
              <a:t>Subnet 2</a:t>
            </a:r>
            <a:r>
              <a:rPr lang="en-US" dirty="0"/>
              <a:t>:</a:t>
            </a:r>
            <a:endParaRPr lang="en-US" sz="2400" dirty="0"/>
          </a:p>
          <a:p>
            <a:pPr lvl="1"/>
            <a:r>
              <a:rPr lang="en-US" b="1" dirty="0"/>
              <a:t>Network Address</a:t>
            </a:r>
            <a:r>
              <a:rPr lang="en-US" dirty="0"/>
              <a:t>: 172.16.32.0</a:t>
            </a:r>
            <a:endParaRPr lang="en-US" sz="2000" dirty="0"/>
          </a:p>
          <a:p>
            <a:pPr lvl="1"/>
            <a:r>
              <a:rPr lang="en-US" b="1" dirty="0"/>
              <a:t>Usable IP Range</a:t>
            </a:r>
            <a:r>
              <a:rPr lang="en-US" dirty="0"/>
              <a:t>: 172.16.32.1 to 172.16.63.254</a:t>
            </a:r>
            <a:endParaRPr lang="en-US" sz="2000" dirty="0"/>
          </a:p>
          <a:p>
            <a:pPr lvl="1"/>
            <a:r>
              <a:rPr lang="en-US" b="1" dirty="0"/>
              <a:t>Broadcast Address</a:t>
            </a:r>
            <a:r>
              <a:rPr lang="en-US" dirty="0"/>
              <a:t>: 172.16.63.255</a:t>
            </a:r>
            <a:endParaRPr lang="en-US" sz="20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99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18646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45029"/>
            <a:ext cx="10515600" cy="5131934"/>
          </a:xfrm>
        </p:spPr>
        <p:txBody>
          <a:bodyPr>
            <a:normAutofit/>
          </a:bodyPr>
          <a:lstStyle/>
          <a:p>
            <a:pPr lvl="0"/>
            <a:r>
              <a:rPr lang="en-US" b="1" dirty="0"/>
              <a:t>Subnet 3</a:t>
            </a:r>
            <a:r>
              <a:rPr lang="en-US" dirty="0"/>
              <a:t>:</a:t>
            </a:r>
            <a:endParaRPr lang="en-US" sz="2400" dirty="0"/>
          </a:p>
          <a:p>
            <a:pPr lvl="1"/>
            <a:r>
              <a:rPr lang="en-US" b="1" dirty="0"/>
              <a:t>Network Address</a:t>
            </a:r>
            <a:r>
              <a:rPr lang="en-US" dirty="0"/>
              <a:t>: 172.16.64.0</a:t>
            </a:r>
            <a:endParaRPr lang="en-US" sz="2000" dirty="0"/>
          </a:p>
          <a:p>
            <a:pPr lvl="1"/>
            <a:r>
              <a:rPr lang="en-US" b="1" dirty="0"/>
              <a:t>Usable IP Range</a:t>
            </a:r>
            <a:r>
              <a:rPr lang="en-US" dirty="0"/>
              <a:t>: 172.16.64.1 to 172.16.95.254</a:t>
            </a:r>
            <a:endParaRPr lang="en-US" sz="2000" dirty="0"/>
          </a:p>
          <a:p>
            <a:pPr lvl="1"/>
            <a:r>
              <a:rPr lang="en-US" b="1" dirty="0"/>
              <a:t>Broadcast Address</a:t>
            </a:r>
            <a:r>
              <a:rPr lang="en-US" dirty="0"/>
              <a:t>: 172.16.95.255</a:t>
            </a:r>
            <a:endParaRPr lang="en-US" sz="2000" dirty="0"/>
          </a:p>
          <a:p>
            <a:pPr lvl="0"/>
            <a:r>
              <a:rPr lang="en-US" b="1" dirty="0"/>
              <a:t>Subnet 4</a:t>
            </a:r>
            <a:r>
              <a:rPr lang="en-US" dirty="0"/>
              <a:t>:</a:t>
            </a:r>
            <a:endParaRPr lang="en-US" sz="2400" dirty="0"/>
          </a:p>
          <a:p>
            <a:pPr lvl="1"/>
            <a:r>
              <a:rPr lang="en-US" b="1" dirty="0"/>
              <a:t>Network Address</a:t>
            </a:r>
            <a:r>
              <a:rPr lang="en-US" dirty="0"/>
              <a:t>: 172.16.96.0</a:t>
            </a:r>
            <a:endParaRPr lang="en-US" sz="2000" dirty="0"/>
          </a:p>
          <a:p>
            <a:pPr lvl="1"/>
            <a:r>
              <a:rPr lang="en-US" b="1" dirty="0"/>
              <a:t>Usable IP Range</a:t>
            </a:r>
            <a:r>
              <a:rPr lang="en-US" dirty="0"/>
              <a:t>: 172.16.96.1 to 172.16.127.254</a:t>
            </a:r>
            <a:endParaRPr lang="en-US" sz="2000" dirty="0"/>
          </a:p>
          <a:p>
            <a:pPr lvl="1"/>
            <a:r>
              <a:rPr lang="en-US" b="1" dirty="0"/>
              <a:t>Broadcast Address</a:t>
            </a:r>
            <a:r>
              <a:rPr lang="en-US" dirty="0"/>
              <a:t>: 172.16.127.255</a:t>
            </a:r>
            <a:endParaRPr lang="en-US" sz="2000" dirty="0"/>
          </a:p>
          <a:p>
            <a:pPr lvl="0"/>
            <a:r>
              <a:rPr lang="en-US" b="1" dirty="0"/>
              <a:t>Subnet 5</a:t>
            </a:r>
            <a:r>
              <a:rPr lang="en-US" dirty="0"/>
              <a:t>:</a:t>
            </a:r>
            <a:endParaRPr lang="en-US" sz="2400" dirty="0"/>
          </a:p>
          <a:p>
            <a:pPr lvl="1"/>
            <a:r>
              <a:rPr lang="en-US" b="1" dirty="0"/>
              <a:t>Network Address</a:t>
            </a:r>
            <a:r>
              <a:rPr lang="en-US" dirty="0"/>
              <a:t>: 172.16.128.0</a:t>
            </a:r>
            <a:endParaRPr lang="en-US" sz="2000" dirty="0"/>
          </a:p>
          <a:p>
            <a:pPr lvl="1"/>
            <a:r>
              <a:rPr lang="en-US" b="1" dirty="0"/>
              <a:t>Usable IP Range</a:t>
            </a:r>
            <a:r>
              <a:rPr lang="en-US" dirty="0"/>
              <a:t>: 172.16.128.1 to 172.16.159.254</a:t>
            </a:r>
            <a:endParaRPr lang="en-US" sz="2000" dirty="0"/>
          </a:p>
          <a:p>
            <a:pPr lvl="1"/>
            <a:r>
              <a:rPr lang="en-US" b="1" dirty="0"/>
              <a:t>Broadcast Address</a:t>
            </a:r>
            <a:r>
              <a:rPr lang="en-US" dirty="0"/>
              <a:t>: 172.16.159.255</a:t>
            </a:r>
            <a:endParaRPr lang="en-US" sz="20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42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10086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49531"/>
            <a:ext cx="10515600" cy="5027432"/>
          </a:xfrm>
        </p:spPr>
        <p:txBody>
          <a:bodyPr>
            <a:normAutofit lnSpcReduction="10000"/>
          </a:bodyPr>
          <a:lstStyle/>
          <a:p>
            <a:pPr lvl="0"/>
            <a:r>
              <a:rPr lang="en-US" b="1" dirty="0"/>
              <a:t>Subnet 6</a:t>
            </a:r>
            <a:r>
              <a:rPr lang="en-US" dirty="0"/>
              <a:t>:</a:t>
            </a:r>
            <a:endParaRPr lang="en-US" sz="2400" dirty="0"/>
          </a:p>
          <a:p>
            <a:pPr lvl="1"/>
            <a:r>
              <a:rPr lang="en-US" b="1" dirty="0"/>
              <a:t>Network Address</a:t>
            </a:r>
            <a:r>
              <a:rPr lang="en-US" dirty="0"/>
              <a:t>: 172.16.160.0</a:t>
            </a:r>
            <a:endParaRPr lang="en-US" sz="2000" dirty="0"/>
          </a:p>
          <a:p>
            <a:pPr lvl="1"/>
            <a:r>
              <a:rPr lang="en-US" b="1" dirty="0"/>
              <a:t>Usable IP Range</a:t>
            </a:r>
            <a:r>
              <a:rPr lang="en-US" dirty="0"/>
              <a:t>: 172.16.160.1 to 172.16.191.254</a:t>
            </a:r>
            <a:endParaRPr lang="en-US" sz="2000" dirty="0"/>
          </a:p>
          <a:p>
            <a:pPr lvl="1"/>
            <a:r>
              <a:rPr lang="en-US" b="1" dirty="0"/>
              <a:t>Broadcast Address</a:t>
            </a:r>
            <a:r>
              <a:rPr lang="en-US" dirty="0"/>
              <a:t>: 172.16.191.255</a:t>
            </a:r>
            <a:endParaRPr lang="en-US" sz="2000" dirty="0"/>
          </a:p>
          <a:p>
            <a:pPr lvl="0"/>
            <a:r>
              <a:rPr lang="en-US" b="1" dirty="0"/>
              <a:t>Subnet 7</a:t>
            </a:r>
            <a:r>
              <a:rPr lang="en-US" dirty="0"/>
              <a:t>:</a:t>
            </a:r>
            <a:endParaRPr lang="en-US" sz="2400" dirty="0"/>
          </a:p>
          <a:p>
            <a:pPr lvl="1"/>
            <a:r>
              <a:rPr lang="en-US" b="1" dirty="0"/>
              <a:t>Network Address</a:t>
            </a:r>
            <a:r>
              <a:rPr lang="en-US" dirty="0"/>
              <a:t>: 172.16.192.0</a:t>
            </a:r>
            <a:endParaRPr lang="en-US" sz="2000" dirty="0"/>
          </a:p>
          <a:p>
            <a:pPr lvl="1"/>
            <a:r>
              <a:rPr lang="en-US" b="1" dirty="0"/>
              <a:t>Usable IP Range</a:t>
            </a:r>
            <a:r>
              <a:rPr lang="en-US" dirty="0"/>
              <a:t>: 172.16.192.1 to 172.16.223.254</a:t>
            </a:r>
            <a:endParaRPr lang="en-US" sz="2000" dirty="0"/>
          </a:p>
          <a:p>
            <a:pPr lvl="1"/>
            <a:r>
              <a:rPr lang="en-US" b="1" dirty="0"/>
              <a:t>Broadcast Address</a:t>
            </a:r>
            <a:r>
              <a:rPr lang="en-US" dirty="0"/>
              <a:t>: 172.16.223.255</a:t>
            </a:r>
            <a:endParaRPr lang="en-US" sz="2000" dirty="0"/>
          </a:p>
          <a:p>
            <a:pPr lvl="0"/>
            <a:r>
              <a:rPr lang="en-US" b="1" dirty="0"/>
              <a:t>Subnet 8</a:t>
            </a:r>
            <a:r>
              <a:rPr lang="en-US" dirty="0"/>
              <a:t>:</a:t>
            </a:r>
            <a:endParaRPr lang="en-US" sz="2400" dirty="0"/>
          </a:p>
          <a:p>
            <a:pPr lvl="1"/>
            <a:r>
              <a:rPr lang="en-US" b="1" dirty="0"/>
              <a:t>Network Address</a:t>
            </a:r>
            <a:r>
              <a:rPr lang="en-US" dirty="0"/>
              <a:t>: 172.16.224.0</a:t>
            </a:r>
            <a:endParaRPr lang="en-US" sz="2000" dirty="0"/>
          </a:p>
          <a:p>
            <a:pPr lvl="1"/>
            <a:r>
              <a:rPr lang="en-US" b="1" dirty="0"/>
              <a:t>Usable IP Range</a:t>
            </a:r>
            <a:r>
              <a:rPr lang="en-US" dirty="0"/>
              <a:t>: 172.16.224.1 to 172.16.255.254</a:t>
            </a:r>
            <a:endParaRPr lang="en-US" sz="2000" dirty="0"/>
          </a:p>
          <a:p>
            <a:pPr lvl="1"/>
            <a:r>
              <a:rPr lang="en-US" b="1" dirty="0"/>
              <a:t>Broadcast Address</a:t>
            </a:r>
            <a:r>
              <a:rPr lang="en-US" dirty="0"/>
              <a:t>: </a:t>
            </a:r>
            <a:r>
              <a:rPr lang="en-US" dirty="0" smtClean="0"/>
              <a:t>172.16.255.255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101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VLSM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Example #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given the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192.168.1.0/24 (subnet mask 255.255.255.0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consider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number of IP addresses required by each office: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Finance Office: 50 IP addresses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HRM Office: 30 IP addresses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Registrar Office: 120 IP addresses</a:t>
            </a:r>
          </a:p>
          <a:p>
            <a:pPr marL="0" indent="0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above case allocate optimum IP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addresses among the Finance, HRM, and Registrar offices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using VLSM method.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38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7384"/>
            <a:ext cx="10515600" cy="885098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Solution </a:t>
            </a:r>
            <a:r>
              <a:rPr lang="en-US" sz="3200" dirty="0">
                <a:solidFill>
                  <a:srgbClr val="FF0000"/>
                </a:solidFill>
              </a:rPr>
              <a:t>Sub netting Plan</a:t>
            </a:r>
            <a:br>
              <a:rPr lang="en-US" sz="3200" dirty="0">
                <a:solidFill>
                  <a:srgbClr val="FF0000"/>
                </a:solidFill>
              </a:rPr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248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Registrar </a:t>
            </a:r>
            <a:r>
              <a:rPr lang="en-US" dirty="0">
                <a:solidFill>
                  <a:srgbClr val="FF0000"/>
                </a:solidFill>
              </a:rPr>
              <a:t>Office (120 IPs</a:t>
            </a:r>
            <a:r>
              <a:rPr lang="en-US" dirty="0" smtClean="0">
                <a:solidFill>
                  <a:srgbClr val="FF0000"/>
                </a:solidFill>
              </a:rPr>
              <a:t>): 2</a:t>
            </a:r>
            <a:r>
              <a:rPr lang="en-US" baseline="30000" dirty="0" smtClean="0">
                <a:solidFill>
                  <a:srgbClr val="FF0000"/>
                </a:solidFill>
              </a:rPr>
              <a:t>7</a:t>
            </a:r>
            <a:r>
              <a:rPr lang="en-US" dirty="0" smtClean="0">
                <a:solidFill>
                  <a:srgbClr val="FF0000"/>
                </a:solidFill>
              </a:rPr>
              <a:t>=128(32-7=/25)</a:t>
            </a:r>
            <a:endParaRPr lang="en-US" baseline="30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Subnet: 192.168.1.0/25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Subnet Mask: 255.255.255.128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Usable IP Range: 192.168.1.1 to 192.168.1.126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Broadcast Address: </a:t>
            </a:r>
            <a:r>
              <a:rPr lang="en-US" dirty="0" smtClean="0">
                <a:solidFill>
                  <a:srgbClr val="FF0000"/>
                </a:solidFill>
              </a:rPr>
              <a:t>192.168.1.127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29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Finance Office (50 IPs</a:t>
            </a:r>
            <a:r>
              <a:rPr lang="en-US" dirty="0" smtClean="0">
                <a:solidFill>
                  <a:srgbClr val="FF0000"/>
                </a:solidFill>
              </a:rPr>
              <a:t>):2</a:t>
            </a:r>
            <a:r>
              <a:rPr lang="en-US" baseline="30000" dirty="0" smtClean="0">
                <a:solidFill>
                  <a:srgbClr val="FF0000"/>
                </a:solidFill>
              </a:rPr>
              <a:t>6</a:t>
            </a:r>
            <a:r>
              <a:rPr lang="en-US" dirty="0" smtClean="0">
                <a:solidFill>
                  <a:srgbClr val="FF0000"/>
                </a:solidFill>
              </a:rPr>
              <a:t>(32-6)=/26</a:t>
            </a:r>
            <a:endParaRPr lang="en-US" baseline="30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Subnet: 192.168.1.128/26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Subnet Mask: 255.255.255.192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Usable IP Range: 192.168.1.129 to 192.168.1.190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Broadcast Address: 192.168.1.191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6616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HRM Office (30 IPs):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Subnet: 192.168.1.192/27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Subnet Mask: 255.255.255.224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Usable IP Range: 192.168.1.193 to 192.168.1.222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Broadcast Address: 192.168.1.223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5555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405" r="1202" b="21170"/>
          <a:stretch/>
        </p:blipFill>
        <p:spPr>
          <a:xfrm>
            <a:off x="409433" y="464024"/>
            <a:ext cx="11614245" cy="503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8986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Exercises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#1 given the network address 192.168.0.0 and subnet mask 255.255.255.192</a:t>
            </a:r>
          </a:p>
          <a:p>
            <a:pPr marL="514350" indent="-514350">
              <a:buAutoNum type="arabicPeriod"/>
            </a:pPr>
            <a:r>
              <a:rPr lang="en-US" dirty="0" smtClean="0"/>
              <a:t>How many subnets are there?</a:t>
            </a:r>
          </a:p>
          <a:p>
            <a:pPr marL="514350" indent="-514350">
              <a:buAutoNum type="arabicPeriod"/>
            </a:pPr>
            <a:r>
              <a:rPr lang="en-US" dirty="0" smtClean="0"/>
              <a:t>How many hosts per subnet?</a:t>
            </a:r>
          </a:p>
          <a:p>
            <a:pPr marL="514350" indent="-514350">
              <a:buAutoNum type="arabicPeriod"/>
            </a:pPr>
            <a:r>
              <a:rPr lang="en-US" dirty="0" smtClean="0"/>
              <a:t>what are the list of subnets?</a:t>
            </a:r>
          </a:p>
          <a:p>
            <a:pPr marL="514350" indent="-514350">
              <a:buAutoNum type="arabicPeriod"/>
            </a:pPr>
            <a:r>
              <a:rPr lang="en-US" dirty="0" smtClean="0"/>
              <a:t>What is the broadcast address for each subnet?</a:t>
            </a:r>
          </a:p>
          <a:p>
            <a:pPr marL="514350" indent="-514350">
              <a:buAutoNum type="arabicPeriod"/>
            </a:pPr>
            <a:r>
              <a:rPr lang="en-US" dirty="0" smtClean="0"/>
              <a:t>What are the valid hosts?  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2486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589"/>
          <a:stretch/>
        </p:blipFill>
        <p:spPr>
          <a:xfrm>
            <a:off x="-409575" y="-39190"/>
            <a:ext cx="13011150" cy="712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06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Solution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#1. since 192 is 2 bits on(</a:t>
            </a:r>
            <a:r>
              <a:rPr lang="en-US" dirty="0" smtClean="0">
                <a:solidFill>
                  <a:srgbClr val="FF0000"/>
                </a:solidFill>
              </a:rPr>
              <a:t>11</a:t>
            </a:r>
            <a:r>
              <a:rPr lang="en-US" dirty="0" smtClean="0"/>
              <a:t>000000) the answer would be 2</a:t>
            </a:r>
            <a:r>
              <a:rPr lang="en-US" baseline="30000" dirty="0" smtClean="0"/>
              <a:t>2</a:t>
            </a:r>
            <a:r>
              <a:rPr lang="en-US" dirty="0" smtClean="0"/>
              <a:t>=4</a:t>
            </a:r>
            <a:endParaRPr lang="en-US" baseline="30000" dirty="0" smtClean="0"/>
          </a:p>
          <a:p>
            <a:pPr marL="0" indent="0">
              <a:buNone/>
            </a:pPr>
            <a:r>
              <a:rPr lang="en-US" dirty="0" smtClean="0"/>
              <a:t>#2. we have 6 host bits off (11</a:t>
            </a:r>
            <a:r>
              <a:rPr lang="en-US" dirty="0" smtClean="0">
                <a:solidFill>
                  <a:srgbClr val="FF0000"/>
                </a:solidFill>
              </a:rPr>
              <a:t>000000</a:t>
            </a:r>
            <a:r>
              <a:rPr lang="en-US" dirty="0" smtClean="0"/>
              <a:t>)so 2</a:t>
            </a:r>
            <a:r>
              <a:rPr lang="en-US" baseline="30000" dirty="0" smtClean="0"/>
              <a:t>6</a:t>
            </a:r>
            <a:r>
              <a:rPr lang="en-US" dirty="0" smtClean="0"/>
              <a:t>=64-2=62</a:t>
            </a:r>
          </a:p>
          <a:p>
            <a:pPr marL="0" indent="0">
              <a:buNone/>
            </a:pPr>
            <a:r>
              <a:rPr lang="en-US" dirty="0" smtClean="0"/>
              <a:t>#3. 256-192=64, we start at 0 and count in our block size our subnets will be 0, 64, 128, 192.</a:t>
            </a:r>
          </a:p>
          <a:p>
            <a:pPr marL="0" indent="0">
              <a:buNone/>
            </a:pPr>
            <a:r>
              <a:rPr lang="en-US" dirty="0" smtClean="0"/>
              <a:t>#4. the number right before the value of the next subnet is all host bits turned on and equals the broadcast address </a:t>
            </a:r>
          </a:p>
          <a:p>
            <a:pPr marL="0" indent="0">
              <a:buNone/>
            </a:pPr>
            <a:r>
              <a:rPr lang="en-US" dirty="0" smtClean="0"/>
              <a:t>#5. these are the numbers between the subnet and broadcast address </a:t>
            </a:r>
          </a:p>
        </p:txBody>
      </p:sp>
    </p:spTree>
    <p:extLst>
      <p:ext uri="{BB962C8B-B14F-4D97-AF65-F5344CB8AC3E}">
        <p14:creationId xmlns:p14="http://schemas.microsoft.com/office/powerpoint/2010/main" val="70096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000" dirty="0" smtClean="0">
                <a:solidFill>
                  <a:srgbClr val="FF0000"/>
                </a:solidFill>
                <a:latin typeface="Bookman Old Style" panose="02050604050505020204" pitchFamily="18" charset="0"/>
              </a:rPr>
              <a:t>END OF CHAPTER FOUR</a:t>
            </a:r>
          </a:p>
          <a:p>
            <a:pPr marL="0" indent="0" algn="ctr">
              <a:buNone/>
            </a:pPr>
            <a:r>
              <a:rPr lang="en-US" sz="2000" u="sng" dirty="0" smtClean="0">
                <a:solidFill>
                  <a:srgbClr val="FF0000"/>
                </a:solidFill>
                <a:latin typeface="Bookman Old Style" panose="02050604050505020204" pitchFamily="18" charset="0"/>
              </a:rPr>
              <a:t>Online reference materials for IP addressing &amp; </a:t>
            </a:r>
            <a:r>
              <a:rPr lang="en-US" sz="2000" u="sng" dirty="0" err="1" smtClean="0">
                <a:solidFill>
                  <a:srgbClr val="FF0000"/>
                </a:solidFill>
                <a:latin typeface="Bookman Old Style" panose="02050604050505020204" pitchFamily="18" charset="0"/>
              </a:rPr>
              <a:t>subnetting</a:t>
            </a:r>
            <a:r>
              <a:rPr lang="en-US" sz="2000" u="sng" smtClean="0">
                <a:solidFill>
                  <a:srgbClr val="FF0000"/>
                </a:solidFill>
                <a:latin typeface="Bookman Old Style" panose="02050604050505020204" pitchFamily="18" charset="0"/>
              </a:rPr>
              <a:t>  </a:t>
            </a:r>
            <a:endParaRPr lang="en-US" sz="1800" u="sng" dirty="0">
              <a:solidFill>
                <a:srgbClr val="FF0000"/>
              </a:solidFill>
              <a:latin typeface="Bookman Old Style" panose="020506040505050202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 smtClean="0">
                <a:solidFill>
                  <a:srgbClr val="FF0000"/>
                </a:solidFill>
                <a:latin typeface="Bookman Old Style" panose="02050604050505020204" pitchFamily="18" charset="0"/>
                <a:hlinkClick r:id="rId2"/>
              </a:rPr>
              <a:t>https</a:t>
            </a:r>
            <a:r>
              <a:rPr lang="en-US" sz="1600" dirty="0">
                <a:solidFill>
                  <a:srgbClr val="FF0000"/>
                </a:solidFill>
                <a:latin typeface="Bookman Old Style" panose="02050604050505020204" pitchFamily="18" charset="0"/>
                <a:hlinkClick r:id="rId2"/>
              </a:rPr>
              <a:t>://www.geeksforgeeks.org/introduction-to-subnetting/?</a:t>
            </a:r>
            <a:r>
              <a:rPr lang="en-US" sz="1600" dirty="0" smtClean="0">
                <a:solidFill>
                  <a:srgbClr val="FF0000"/>
                </a:solidFill>
                <a:latin typeface="Bookman Old Style" panose="02050604050505020204" pitchFamily="18" charset="0"/>
                <a:hlinkClick r:id="rId2"/>
              </a:rPr>
              <a:t>ref=lbp</a:t>
            </a:r>
            <a:endParaRPr lang="en-US" sz="1600" dirty="0" smtClean="0">
              <a:solidFill>
                <a:srgbClr val="FF0000"/>
              </a:solidFill>
              <a:latin typeface="Bookman Old Style" panose="020506040505050202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FF0000"/>
                </a:solidFill>
                <a:latin typeface="Bookman Old Style" panose="02050604050505020204" pitchFamily="18" charset="0"/>
                <a:hlinkClick r:id="rId3"/>
              </a:rPr>
              <a:t>https://</a:t>
            </a:r>
            <a:r>
              <a:rPr lang="en-US" sz="1600" dirty="0" smtClean="0">
                <a:solidFill>
                  <a:srgbClr val="FF0000"/>
                </a:solidFill>
                <a:latin typeface="Bookman Old Style" panose="02050604050505020204" pitchFamily="18" charset="0"/>
                <a:hlinkClick r:id="rId3"/>
              </a:rPr>
              <a:t>networklessons.com/subnetting</a:t>
            </a:r>
            <a:endParaRPr lang="en-US" sz="1600" dirty="0" smtClean="0">
              <a:solidFill>
                <a:srgbClr val="FF0000"/>
              </a:solidFill>
              <a:latin typeface="Bookman Old Style" panose="020506040505050202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FF0000"/>
                </a:solidFill>
                <a:latin typeface="Bookman Old Style" panose="02050604050505020204" pitchFamily="18" charset="0"/>
              </a:rPr>
              <a:t>https://www.youtube.com/playlist?list=PLYtUYwNCm8ZMv6a7wBYDaedi_v29Wk9xk</a:t>
            </a:r>
            <a:endParaRPr lang="en-US" sz="1600" dirty="0" smtClean="0">
              <a:solidFill>
                <a:srgbClr val="FF0000"/>
              </a:solidFill>
              <a:latin typeface="Bookman Old Style" panose="020506040505050202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600" dirty="0">
              <a:solidFill>
                <a:srgbClr val="FF0000"/>
              </a:solidFill>
              <a:latin typeface="Bookman Old Style" panose="020506040505050202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600" dirty="0" smtClean="0">
              <a:solidFill>
                <a:srgbClr val="FF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261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5-Ip-address-and-subnetting-5-2048.jpg"/>
          <p:cNvPicPr>
            <a:picLocks noChangeAspect="1"/>
          </p:cNvPicPr>
          <p:nvPr/>
        </p:nvPicPr>
        <p:blipFill rotWithShape="1">
          <a:blip r:embed="rId2"/>
          <a:srcRect t="7810" b="27999"/>
          <a:stretch/>
        </p:blipFill>
        <p:spPr>
          <a:xfrm>
            <a:off x="731521" y="535576"/>
            <a:ext cx="10750730" cy="591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88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2-IP-addressing-and-subnetting-pptx-2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89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3-IP-addressing-and-subnetting-pptx-3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65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04-IP-addressing-and-subnetting-pptx-4-204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012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3969</TotalTime>
  <Words>1803</Words>
  <Application>Microsoft Office PowerPoint</Application>
  <PresentationFormat>Widescreen</PresentationFormat>
  <Paragraphs>184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9" baseType="lpstr">
      <vt:lpstr>Arial</vt:lpstr>
      <vt:lpstr>Arial Unicode MS</vt:lpstr>
      <vt:lpstr>Bookman Old Style</vt:lpstr>
      <vt:lpstr>Calibri</vt:lpstr>
      <vt:lpstr>Calibri Light</vt:lpstr>
      <vt:lpstr>Times New Roman</vt:lpstr>
      <vt:lpstr>Wingdings</vt:lpstr>
      <vt:lpstr>Office Theme</vt:lpstr>
      <vt:lpstr>CHAPTER THREE  Introduction to IP addressing &amp; sub netting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Public and private IP addressing </vt:lpstr>
      <vt:lpstr>PowerPoint Presentation</vt:lpstr>
      <vt:lpstr>Characteristics of Private IP Addresses </vt:lpstr>
      <vt:lpstr>Cont….</vt:lpstr>
      <vt:lpstr>PowerPoint Presentation</vt:lpstr>
      <vt:lpstr>PowerPoint Presentation</vt:lpstr>
      <vt:lpstr>PowerPoint Presentation</vt:lpstr>
      <vt:lpstr>PowerPoint Presentation</vt:lpstr>
      <vt:lpstr>Broadcast ID </vt:lpstr>
      <vt:lpstr>PowerPoint Presentation</vt:lpstr>
      <vt:lpstr>Sub netting </vt:lpstr>
      <vt:lpstr>PowerPoint Presentation</vt:lpstr>
      <vt:lpstr>PowerPoint Presentation</vt:lpstr>
      <vt:lpstr>Cont …</vt:lpstr>
      <vt:lpstr>Cont 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2(subnetting)</vt:lpstr>
      <vt:lpstr>PowerPoint Presentation</vt:lpstr>
      <vt:lpstr>PowerPoint Presentation</vt:lpstr>
      <vt:lpstr>PowerPoint Presentation</vt:lpstr>
      <vt:lpstr>VLSM</vt:lpstr>
      <vt:lpstr>Solution Sub netting Plan </vt:lpstr>
      <vt:lpstr>PowerPoint Presentation</vt:lpstr>
      <vt:lpstr>PowerPoint Presentation</vt:lpstr>
      <vt:lpstr>PowerPoint Presentation</vt:lpstr>
      <vt:lpstr>Exercises </vt:lpstr>
      <vt:lpstr>Solution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</dc:creator>
  <cp:lastModifiedBy>me</cp:lastModifiedBy>
  <cp:revision>95</cp:revision>
  <dcterms:created xsi:type="dcterms:W3CDTF">2024-11-23T04:56:43Z</dcterms:created>
  <dcterms:modified xsi:type="dcterms:W3CDTF">2025-12-02T06:53:39Z</dcterms:modified>
</cp:coreProperties>
</file>

<file path=docProps/thumbnail.jpeg>
</file>